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1"/>
  </p:notesMasterIdLst>
  <p:sldIdLst>
    <p:sldId id="261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71" r:id="rId10"/>
  </p:sldIdLst>
  <p:sldSz cx="9144000" cy="6858000" type="screen4x3"/>
  <p:notesSz cx="6858000" cy="9144000"/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만든 이" initials="오전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FF1CB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04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C238408C-6839-46EE-8131-EDA75C487F2E}" type="datetimeFigureOut">
              <a:rPr/>
              <a:pPr/>
              <a:t>2006/6/30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1" lang="ko-K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1" hangingPunct="1">
              <a:defRPr kumimoji="1" lang="ko-KR" sz="380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1" hangingPunct="1">
              <a:spcBef>
                <a:spcPts val="0"/>
              </a:spcBef>
              <a:buNone/>
              <a:defRPr kumimoji="1" lang="ko-KR" sz="2000">
                <a:solidFill>
                  <a:schemeClr val="tx1"/>
                </a:solidFill>
              </a:defRPr>
            </a:lvl1pPr>
            <a:lvl2pPr marL="457200" indent="0" algn="ctr" eaLnBrk="1" latinLnBrk="1" hangingPunct="1">
              <a:buNone/>
            </a:lvl2pPr>
            <a:lvl3pPr marL="914400" indent="0" algn="ctr" eaLnBrk="1" latinLnBrk="1" hangingPunct="1">
              <a:buNone/>
            </a:lvl3pPr>
            <a:lvl4pPr marL="1371600" indent="0" algn="ctr" eaLnBrk="1" latinLnBrk="1" hangingPunct="1">
              <a:buNone/>
            </a:lvl4pPr>
            <a:lvl5pPr marL="1828800" indent="0" algn="ctr" eaLnBrk="1" latinLnBrk="1" hangingPunct="1">
              <a:buNone/>
            </a:lvl5pPr>
            <a:lvl6pPr marL="2286000" indent="0" algn="ctr" eaLnBrk="1" latinLnBrk="1" hangingPunct="1">
              <a:buNone/>
            </a:lvl6pPr>
            <a:lvl7pPr marL="2743200" indent="0" algn="ctr" eaLnBrk="1" latinLnBrk="1" hangingPunct="1">
              <a:buNone/>
            </a:lvl7pPr>
            <a:lvl8pPr marL="3200400" indent="0" algn="ctr" eaLnBrk="1" latinLnBrk="1" hangingPunct="1">
              <a:buNone/>
            </a:lvl8pPr>
            <a:lvl9pPr marL="3657600" indent="0" algn="ctr" eaLnBrk="1" latinLnBrk="1" hangingPunct="1">
              <a:buNone/>
            </a:lvl9pPr>
            <a:extLst/>
          </a:lstStyle>
          <a:p>
            <a:pPr eaLnBrk="1" latinLnBrk="1" hangingPunct="1"/>
            <a:r>
              <a:rPr lang="ko-KR" altLang="en-US" smtClean="0"/>
              <a:t>마스터 부제목 스타일 편집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1" hangingPunct="1">
              <a:buNone/>
              <a:defRPr kumimoji="1" lang="ko-K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1" hangingPunct="1">
              <a:buNone/>
              <a:defRPr kumimoji="1" lang="ko-KR" sz="2000">
                <a:solidFill>
                  <a:schemeClr val="tx2"/>
                </a:solidFill>
              </a:defRPr>
            </a:lvl1pPr>
            <a:lvl2pPr eaLnBrk="1" latinLnBrk="1" hangingPunct="1">
              <a:buNone/>
              <a:defRPr kumimoji="1" lang="ko-K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1" hangingPunct="1">
              <a:buNone/>
              <a:defRPr kumimoji="1" lang="ko-K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1" hangingPunct="1">
              <a:buFontTx/>
              <a:buNone/>
              <a:defRPr kumimoji="1" lang="ko-KR" sz="2000"/>
            </a:lvl1pPr>
            <a:lvl2pPr eaLnBrk="1" latinLnBrk="1" hangingPunct="1">
              <a:defRPr kumimoji="1" lang="ko-KR" sz="2400"/>
            </a:lvl2pPr>
            <a:lvl3pPr eaLnBrk="1" latinLnBrk="1" hangingPunct="1">
              <a:defRPr kumimoji="1" lang="ko-KR" sz="2000"/>
            </a:lvl3pPr>
            <a:lvl4pPr eaLnBrk="1" latinLnBrk="1" hangingPunct="1">
              <a:defRPr kumimoji="1" lang="ko-KR" sz="1800"/>
            </a:lvl4pPr>
            <a:lvl5pPr eaLnBrk="1" latinLnBrk="1" hangingPunct="1">
              <a:defRPr kumimoji="1"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1" hangingPunct="1">
              <a:defRPr kumimoji="1" lang="ko-KR" sz="2800"/>
            </a:lvl1pPr>
            <a:lvl2pPr eaLnBrk="1" latinLnBrk="1" hangingPunct="1">
              <a:defRPr kumimoji="1" lang="ko-KR" sz="2400"/>
            </a:lvl2pPr>
            <a:lvl3pPr eaLnBrk="1" latinLnBrk="1" hangingPunct="1">
              <a:defRPr kumimoji="1" lang="ko-KR" sz="2000"/>
            </a:lvl3pPr>
            <a:lvl4pPr eaLnBrk="1" latinLnBrk="1" hangingPunct="1">
              <a:defRPr kumimoji="1" lang="ko-KR" sz="1800"/>
            </a:lvl4pPr>
            <a:lvl5pPr eaLnBrk="1" latinLnBrk="1" hangingPunct="1">
              <a:defRPr kumimoji="1"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1" hangingPunct="1">
              <a:defRPr kumimoji="1" lang="ko-KR" sz="400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1" hangingPunct="1">
              <a:buNone/>
              <a:defRPr kumimoji="1" lang="ko-KR" sz="2400" b="1">
                <a:solidFill>
                  <a:schemeClr val="accent2"/>
                </a:solidFill>
              </a:defRPr>
            </a:lvl1pPr>
            <a:lvl2pPr eaLnBrk="1" latinLnBrk="1" hangingPunct="1">
              <a:buNone/>
              <a:defRPr kumimoji="1" lang="ko-KR" sz="2000" b="1"/>
            </a:lvl2pPr>
            <a:lvl3pPr eaLnBrk="1" latinLnBrk="1" hangingPunct="1">
              <a:buNone/>
              <a:defRPr kumimoji="1" lang="ko-KR" sz="1800" b="1"/>
            </a:lvl3pPr>
            <a:lvl4pPr eaLnBrk="1" latinLnBrk="1" hangingPunct="1">
              <a:buNone/>
              <a:defRPr kumimoji="1" lang="ko-KR" sz="1600" b="1"/>
            </a:lvl4pPr>
            <a:lvl5pPr eaLnBrk="1" latinLnBrk="1" hangingPunct="1">
              <a:buNone/>
              <a:defRPr kumimoji="1" lang="ko-KR" sz="1600" b="1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1" hangingPunct="1">
              <a:buNone/>
              <a:defRPr kumimoji="1" lang="ko-KR" sz="2400" b="1">
                <a:solidFill>
                  <a:schemeClr val="accent2"/>
                </a:solidFill>
              </a:defRPr>
            </a:lvl1pPr>
            <a:lvl2pPr eaLnBrk="1" latinLnBrk="1" hangingPunct="1">
              <a:buNone/>
              <a:defRPr kumimoji="1" lang="ko-KR" sz="2000" b="1"/>
            </a:lvl2pPr>
            <a:lvl3pPr eaLnBrk="1" latinLnBrk="1" hangingPunct="1">
              <a:buNone/>
              <a:defRPr kumimoji="1" lang="ko-KR" sz="1800" b="1"/>
            </a:lvl3pPr>
            <a:lvl4pPr eaLnBrk="1" latinLnBrk="1" hangingPunct="1">
              <a:buNone/>
              <a:defRPr kumimoji="1" lang="ko-KR" sz="1600" b="1"/>
            </a:lvl4pPr>
            <a:lvl5pPr eaLnBrk="1" latinLnBrk="1" hangingPunct="1">
              <a:buNone/>
              <a:defRPr kumimoji="1" lang="ko-KR" sz="1600" b="1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1" hangingPunct="1">
              <a:defRPr kumimoji="1" lang="ko-KR" sz="2400"/>
            </a:lvl1pPr>
            <a:lvl2pPr eaLnBrk="1" latinLnBrk="1" hangingPunct="1">
              <a:defRPr kumimoji="1" lang="ko-KR" sz="2000"/>
            </a:lvl2pPr>
            <a:lvl3pPr eaLnBrk="1" latinLnBrk="1" hangingPunct="1">
              <a:defRPr kumimoji="1" lang="ko-KR" sz="1800"/>
            </a:lvl3pPr>
            <a:lvl4pPr eaLnBrk="1" latinLnBrk="1" hangingPunct="1">
              <a:defRPr kumimoji="1" lang="ko-KR" sz="1600"/>
            </a:lvl4pPr>
            <a:lvl5pPr eaLnBrk="1" latinLnBrk="1" hangingPunct="1">
              <a:defRPr kumimoji="1"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1" hangingPunct="1">
              <a:defRPr kumimoji="1" lang="ko-KR" sz="2400"/>
            </a:lvl1pPr>
            <a:lvl2pPr eaLnBrk="1" latinLnBrk="1" hangingPunct="1">
              <a:defRPr kumimoji="1" lang="ko-KR" sz="2000"/>
            </a:lvl2pPr>
            <a:lvl3pPr eaLnBrk="1" latinLnBrk="1" hangingPunct="1">
              <a:defRPr kumimoji="1" lang="ko-KR" sz="1800"/>
            </a:lvl3pPr>
            <a:lvl4pPr eaLnBrk="1" latinLnBrk="1" hangingPunct="1">
              <a:defRPr kumimoji="1" lang="ko-KR" sz="1600"/>
            </a:lvl4pPr>
            <a:lvl5pPr eaLnBrk="1" latinLnBrk="1" hangingPunct="1">
              <a:defRPr kumimoji="1"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1" hangingPunct="1">
              <a:defRPr kumimoji="1" lang="ko-KR" sz="4000" cap="none" baseline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1" hangingPunct="1">
              <a:buNone/>
              <a:defRPr kumimoji="1" lang="ko-KR" sz="36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1" hangingPunct="1">
              <a:buNone/>
              <a:defRPr kumimoji="1" lang="ko-KR" sz="1800"/>
            </a:lvl1pPr>
            <a:lvl2pPr eaLnBrk="1" latinLnBrk="1" hangingPunct="1">
              <a:buNone/>
              <a:defRPr kumimoji="1" lang="ko-KR" sz="1200"/>
            </a:lvl2pPr>
            <a:lvl3pPr eaLnBrk="1" latinLnBrk="1" hangingPunct="1">
              <a:buNone/>
              <a:defRPr kumimoji="1" lang="ko-KR" sz="1000"/>
            </a:lvl3pPr>
            <a:lvl4pPr eaLnBrk="1" latinLnBrk="1" hangingPunct="1">
              <a:buNone/>
              <a:defRPr kumimoji="1" lang="ko-KR" sz="900"/>
            </a:lvl4pPr>
            <a:lvl5pPr eaLnBrk="1" latinLnBrk="1" hangingPunct="1">
              <a:buNone/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1" hangingPunct="1">
              <a:defRPr kumimoji="1" lang="ko-KR" sz="3200"/>
            </a:lvl1pPr>
            <a:lvl2pPr eaLnBrk="1" latinLnBrk="1" hangingPunct="1">
              <a:defRPr kumimoji="1" lang="ko-KR" sz="2800"/>
            </a:lvl2pPr>
            <a:lvl3pPr eaLnBrk="1" latinLnBrk="1" hangingPunct="1">
              <a:defRPr kumimoji="1" lang="ko-KR" sz="2400"/>
            </a:lvl3pPr>
            <a:lvl4pPr eaLnBrk="1" latinLnBrk="1" hangingPunct="1">
              <a:defRPr kumimoji="1" lang="ko-KR" sz="2000"/>
            </a:lvl4pPr>
            <a:lvl5pPr eaLnBrk="1" latinLnBrk="1" hangingPunct="1">
              <a:defRPr kumimoji="1" lang="ko-KR" sz="20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1" hangingPunct="1">
              <a:buNone/>
              <a:defRPr kumimoji="1" lang="ko-KR" sz="21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1" hangingPunct="1">
              <a:buNone/>
              <a:defRPr kumimoji="1" lang="ko-KR" sz="3200"/>
            </a:lvl1pPr>
            <a:extLst/>
          </a:lstStyle>
          <a:p>
            <a:r>
              <a:rPr kumimoji="1" lang="ko-KR" altLang="en-US" smtClean="0"/>
              <a:t>그림을 추가하려면 아이콘을 클릭하십시오</a:t>
            </a:r>
            <a:endParaRPr kumimoji="1" 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1" hangingPunct="1">
              <a:spcBef>
                <a:spcPts val="0"/>
              </a:spcBef>
              <a:buNone/>
              <a:defRPr kumimoji="1" lang="ko-KR" sz="1400">
                <a:solidFill>
                  <a:srgbClr val="FFFFFF"/>
                </a:solidFill>
              </a:defRPr>
            </a:lvl1pPr>
            <a:lvl2pPr eaLnBrk="1" latinLnBrk="1" hangingPunct="1">
              <a:defRPr kumimoji="1" lang="ko-KR" sz="1200"/>
            </a:lvl2pPr>
            <a:lvl3pPr eaLnBrk="1" latinLnBrk="1" hangingPunct="1">
              <a:defRPr kumimoji="1" lang="ko-KR" sz="1000"/>
            </a:lvl3pPr>
            <a:lvl4pPr eaLnBrk="1" latinLnBrk="1" hangingPunct="1">
              <a:defRPr kumimoji="1" lang="ko-KR" sz="900"/>
            </a:lvl4pPr>
            <a:lvl5pPr eaLnBrk="1" latinLnBrk="1" hangingPunct="1"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1" lang="ko-KR" altLang="en-US" smtClean="0"/>
              <a:t>마스터 제목 스타일 편집</a:t>
            </a:r>
            <a:endParaRPr kumimoji="1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1"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kumimoji="1" lang="ko-KR" altLang="en-US" smtClean="0"/>
              <a:t>둘째 수준</a:t>
            </a:r>
          </a:p>
          <a:p>
            <a:pPr lvl="2" eaLnBrk="1" latinLnBrk="1" hangingPunct="1"/>
            <a:r>
              <a:rPr kumimoji="1" lang="ko-KR" altLang="en-US" smtClean="0"/>
              <a:t>셋째 수준</a:t>
            </a:r>
          </a:p>
          <a:p>
            <a:pPr lvl="3" eaLnBrk="1" latinLnBrk="1" hangingPunct="1"/>
            <a:r>
              <a:rPr kumimoji="1" lang="ko-KR" altLang="en-US" smtClean="0"/>
              <a:t>넷째 수준</a:t>
            </a:r>
          </a:p>
          <a:p>
            <a:pPr lvl="4" eaLnBrk="1" latinLnBrk="1" hangingPunct="1"/>
            <a:r>
              <a:rPr kumimoji="1" lang="ko-KR" altLang="en-US" smtClean="0"/>
              <a:t>다섯째 수준</a:t>
            </a:r>
            <a:endParaRPr kumimoji="1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1" lang="ko-KR" sz="1100">
                <a:solidFill>
                  <a:schemeClr val="tx2"/>
                </a:solidFill>
              </a:defRPr>
            </a:lvl1pPr>
            <a:extLst/>
          </a:lstStyle>
          <a:p>
            <a:r>
              <a:rPr kumimoji="1" lang="en-US" altLang="ko-KR" smtClean="0">
                <a:solidFill>
                  <a:schemeClr val="tx2"/>
                </a:solidFill>
              </a:rPr>
              <a:t>2006/6/30</a:t>
            </a:r>
            <a:endParaRPr kumimoji="1" lang="ko-KR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1" hangingPunct="1">
              <a:defRPr kumimoji="1" lang="ko-KR" sz="1100">
                <a:solidFill>
                  <a:schemeClr val="tx2"/>
                </a:solidFill>
              </a:defRPr>
            </a:lvl1pPr>
            <a:extLst/>
          </a:lstStyle>
          <a:p>
            <a:pPr algn="r" latinLnBrk="1"/>
            <a:r>
              <a:rPr kumimoji="1" lang="ko-KR" altLang="en-US" sz="1100" smtClean="0">
                <a:solidFill>
                  <a:schemeClr val="tx2"/>
                </a:solidFill>
              </a:rPr>
              <a:t>공학입문설계          </a:t>
            </a:r>
            <a:r>
              <a:rPr kumimoji="1" lang="en-US" altLang="ko-KR" sz="1100" smtClean="0">
                <a:solidFill>
                  <a:schemeClr val="tx2"/>
                </a:solidFill>
              </a:rPr>
              <a:t>http://electoy.tistory.com</a:t>
            </a:r>
            <a:endParaRPr kumimoji="1" lang="ko-KR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1" lang="ko-KR" sz="1200">
                <a:solidFill>
                  <a:schemeClr val="tx2"/>
                </a:solidFill>
              </a:defRPr>
            </a:lvl1pPr>
            <a:extLst/>
          </a:lstStyle>
          <a:p>
            <a:pPr algn="l" latinLnBrk="1"/>
            <a:fld id="{72AC53DF-4216-466D-99A7-94400E6C2A25}" type="slidenum">
              <a:rPr kumimoji="1" lang="ko-KR" sz="1200">
                <a:solidFill>
                  <a:schemeClr val="tx2"/>
                </a:solidFill>
              </a:rPr>
              <a:pPr algn="l" latinLnBrk="1"/>
              <a:t>‹#›</a:t>
            </a:fld>
            <a:endParaRPr kumimoji="1" lang="ko-K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1" lang="ko-KR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SzPct val="95000"/>
        <a:buFont typeface="Wingdings"/>
        <a:buChar char=""/>
        <a:defRPr kumimoji="1" lang="ko-K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lang="ko-K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1" lang="ko-K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1" lang="ko-K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ko-K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cctl.hanyang.ac.kr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의사소통과 발표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공학입문 설계     아홉번째 시간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eventia\Local Settings\Temporary Internet Files\Content.IE5\RGBULU2X\MPj038597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5919" y="2857496"/>
            <a:ext cx="2592163" cy="3629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eventia\Local Settings\Temporary Internet Files\Content.IE5\RGBULU2X\MPj041177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228043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조별활동 </a:t>
            </a:r>
            <a:r>
              <a:rPr lang="en-US" altLang="ko-KR" sz="28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br>
              <a:rPr lang="en-US" altLang="ko-KR" sz="28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altLang="en-US" sz="280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유치원 아이에게  이해하기 어려운 알고리즘 설명하기</a:t>
            </a:r>
            <a:r>
              <a:rPr altLang="en-US" sz="180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7224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itchFamily="34" charset="0"/>
              <a:buChar char="•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상대방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altLang="en-US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유치원아이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]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이 이해하기 어려운 알고리즘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altLang="en-US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엘리베이터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]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을 설명할 때 느끼는 어려운 점</a:t>
            </a:r>
            <a:endParaRPr lang="en-US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40000"/>
              </a:lnSpc>
              <a:buFont typeface="Arial" pitchFamily="34" charset="0"/>
              <a:buChar char="•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해결하기 위한 방안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457200" indent="-457200">
              <a:lnSpc>
                <a:spcPct val="140000"/>
              </a:lnSpc>
              <a:buFont typeface="Arial" pitchFamily="34" charset="0"/>
              <a:buChar char="•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의사소통의 중요성과 필요성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sp>
        <p:nvSpPr>
          <p:cNvPr id="7" name="내용 개체 틀 5"/>
          <p:cNvSpPr>
            <a:spLocks noGrp="1"/>
          </p:cNvSpPr>
          <p:nvPr>
            <p:ph sz="half" idx="1"/>
          </p:nvPr>
        </p:nvSpPr>
        <p:spPr>
          <a:xfrm>
            <a:off x="285720" y="4500570"/>
            <a:ext cx="4369624" cy="17779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itchFamily="34" charset="0"/>
              <a:buChar char="•"/>
            </a:pPr>
            <a:r>
              <a:rPr altLang="en-US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조별로 </a:t>
            </a:r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altLang="en-US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인 역할극 준비</a:t>
            </a:r>
            <a:endParaRPr lang="en-US" altLang="en-US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40000"/>
              </a:lnSpc>
              <a:buFont typeface="Arial" pitchFamily="34" charset="0"/>
              <a:buChar char="•"/>
            </a:pPr>
            <a:r>
              <a:rPr altLang="en-US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해결의 방안을 담은 역할극</a:t>
            </a:r>
            <a:endParaRPr lang="en-US" altLang="ko-KR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의사소통 장애 요인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pic>
        <p:nvPicPr>
          <p:cNvPr id="7" name="Picture 5" descr="UNI0000043c00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90688"/>
            <a:ext cx="4838700" cy="3838575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4213" y="3141663"/>
            <a:ext cx="2108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kumimoji="1" lang="ko-KR" altLang="en-US" sz="2000" dirty="0">
                <a:latin typeface="굴림" pitchFamily="50" charset="-127"/>
              </a:rPr>
              <a:t>언어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문화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가치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편견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기억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경험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감정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기대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고정관념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시간압박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대화능력 부족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사고성향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750" y="2276475"/>
            <a:ext cx="2447925" cy="37449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84213" y="2205038"/>
            <a:ext cx="2160588" cy="792162"/>
          </a:xfrm>
          <a:prstGeom prst="ellipse">
            <a:avLst/>
          </a:prstGeom>
          <a:solidFill>
            <a:srgbClr val="CCFFFF">
              <a:alpha val="9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/>
            <a:r>
              <a:rPr kumimoji="1" lang="ko-KR" altLang="en-US" dirty="0">
                <a:latin typeface="굴림" pitchFamily="50" charset="-127"/>
              </a:rPr>
              <a:t>내적 요인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88125" y="3716338"/>
            <a:ext cx="2305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kumimoji="1" lang="ko-KR" altLang="en-US" sz="2000" dirty="0">
                <a:latin typeface="굴림" pitchFamily="50" charset="-127"/>
              </a:rPr>
              <a:t>집중력 저하시키는 환경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소음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전화벨소리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차 소리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다른 사람들의 말소리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천둥소리</a:t>
            </a:r>
            <a:r>
              <a:rPr kumimoji="1" lang="en-US" altLang="ko-KR" sz="2000" dirty="0">
                <a:latin typeface="굴림" pitchFamily="50" charset="-127"/>
              </a:rPr>
              <a:t>, </a:t>
            </a:r>
            <a:r>
              <a:rPr kumimoji="1" lang="ko-KR" altLang="en-US" sz="2000" dirty="0">
                <a:latin typeface="굴림" pitchFamily="50" charset="-127"/>
              </a:rPr>
              <a:t>음악소리 등</a:t>
            </a:r>
          </a:p>
          <a:p>
            <a:pPr eaLnBrk="1" latinLnBrk="1" hangingPunct="1">
              <a:lnSpc>
                <a:spcPct val="110000"/>
              </a:lnSpc>
            </a:pPr>
            <a:endParaRPr kumimoji="1" lang="ko-KR" altLang="en-US" sz="2000" dirty="0">
              <a:latin typeface="굴림" pitchFamily="50" charset="-127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43663" y="3573463"/>
            <a:ext cx="2447925" cy="27352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588125" y="2997200"/>
            <a:ext cx="2160588" cy="792162"/>
          </a:xfrm>
          <a:prstGeom prst="ellipse">
            <a:avLst/>
          </a:prstGeom>
          <a:solidFill>
            <a:srgbClr val="FFCCFF">
              <a:alpha val="9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/>
            <a:r>
              <a:rPr kumimoji="1" lang="ko-KR" altLang="en-US">
                <a:latin typeface="굴림" pitchFamily="50" charset="-127"/>
              </a:rPr>
              <a:t>환경적 요인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의사소통에서의 메시지 왜곡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203747" y="1326228"/>
          <a:ext cx="6868715" cy="3245780"/>
        </p:xfrm>
        <a:graphic>
          <a:graphicData uri="http://schemas.openxmlformats.org/presentationml/2006/ole">
            <p:oleObj spid="_x0000_s1026" name="그림" r:id="rId3" imgW="7777080" imgH="367488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탁월한 발표자가 되는 요령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286280" cy="482919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altLang="en-US" sz="3200" smtClean="0">
                <a:latin typeface="HY헤드라인M" pitchFamily="18" charset="-127"/>
                <a:ea typeface="HY헤드라인M" pitchFamily="18" charset="-127"/>
              </a:rPr>
              <a:t>청중에 대한 이해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altLang="en-US" sz="3200" smtClean="0">
                <a:latin typeface="HY헤드라인M" pitchFamily="18" charset="-127"/>
                <a:ea typeface="HY헤드라인M" pitchFamily="18" charset="-127"/>
              </a:rPr>
              <a:t>차분한 자세</a:t>
            </a:r>
            <a:endParaRPr lang="en-US" altLang="en-US" sz="3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altLang="en-US" sz="3200" smtClean="0">
                <a:latin typeface="HY헤드라인M" pitchFamily="18" charset="-127"/>
                <a:ea typeface="HY헤드라인M" pitchFamily="18" charset="-127"/>
              </a:rPr>
              <a:t>청중을 존중함</a:t>
            </a:r>
            <a:endParaRPr lang="en-US" altLang="en-US" sz="3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pic>
        <p:nvPicPr>
          <p:cNvPr id="16387" name="Picture 3" descr="C:\Documents and Settings\eventia\Local Settings\Temporary Internet Files\Content.IE5\37BAOUIM\MPj042217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80" y="1406463"/>
            <a:ext cx="4038600" cy="3308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청중이 경청하게 만드는 요소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6214" y="1600200"/>
            <a:ext cx="4217224" cy="4525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잘 들리도록 크게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정확한 언어 사용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집중할 수 있는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 흥미를 끌 수 있는 단어로 명확하게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청취자의 사고 경향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지식수준 및 문화적 경험에 대한 이해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청취자의 반응을 유도</a:t>
            </a:r>
            <a:endParaRPr lang="en-US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웃어라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눈을 맞출 것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altLang="en-US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pic>
        <p:nvPicPr>
          <p:cNvPr id="17413" name="Picture 5" descr="C:\Documents and Settings\eventia\Local Settings\Temporary Internet Files\Content.IE5\5PC53KU6\MPj017878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7764" y="1428736"/>
            <a:ext cx="246888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발표 훈련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: 30</a:t>
            </a:r>
            <a:r>
              <a:rPr altLang="en-US" sz="3200" smtClean="0">
                <a:latin typeface="HY헤드라인M" pitchFamily="18" charset="-127"/>
                <a:ea typeface="HY헤드라인M" pitchFamily="18" charset="-127"/>
              </a:rPr>
              <a:t>초 메시지 준비요령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86280" cy="452596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초 메시지를 </a:t>
            </a:r>
            <a:r>
              <a:rPr lang="en-US" altLang="en-US" sz="24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시간 준비</a:t>
            </a:r>
          </a:p>
          <a:p>
            <a:pPr marL="457200" lvl="0" indent="-457200">
              <a:buFont typeface="+mj-lt"/>
              <a:buAutoNum type="arabicPeriod"/>
            </a:pP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준비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 목적</a:t>
            </a:r>
            <a:r>
              <a:rPr lang="en-US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청중</a:t>
            </a:r>
            <a:r>
              <a:rPr lang="en-US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접근방법을 결정</a:t>
            </a:r>
          </a:p>
          <a:p>
            <a:pPr marL="457200" lvl="0" indent="-457200">
              <a:buFont typeface="+mj-lt"/>
              <a:buAutoNum type="arabicPeriod"/>
            </a:pP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메시지</a:t>
            </a:r>
            <a:endParaRPr lang="en-US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360000">
              <a:buFont typeface="Wingdings" pitchFamily="2" charset="2"/>
              <a:buChar char="§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도입 </a:t>
            </a:r>
            <a:r>
              <a:rPr lang="en-US" altLang="en-US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en-US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마무리</a:t>
            </a:r>
          </a:p>
          <a:p>
            <a:pPr marL="457200" lvl="0" indent="-457200">
              <a:buFont typeface="+mj-lt"/>
              <a:buAutoNum type="arabicPeriod"/>
            </a:pPr>
            <a:r>
              <a:rPr altLang="en-US" sz="2400" smtClean="0">
                <a:latin typeface="HY헤드라인M" pitchFamily="18" charset="-127"/>
                <a:ea typeface="HY헤드라인M" pitchFamily="18" charset="-127"/>
              </a:rPr>
              <a:t>발표</a:t>
            </a:r>
            <a:endParaRPr lang="en-US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360000">
              <a:buFont typeface="Wingdings" pitchFamily="2" charset="2"/>
              <a:buChar char="§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태도와 외모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720000" lvl="1" indent="-360000">
              <a:buFont typeface="Wingdings" pitchFamily="2" charset="2"/>
              <a:buChar char="§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몸동작</a:t>
            </a:r>
            <a:endParaRPr lang="en-US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360000">
              <a:buFont typeface="Wingdings" pitchFamily="2" charset="2"/>
              <a:buChar char="§"/>
            </a:pP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말하는 방식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pic>
        <p:nvPicPr>
          <p:cNvPr id="18436" name="Picture 4" descr="C:\Documents and Settings\eventia\Local Settings\Temporary Internet Files\Content.IE5\UXJNMCX8\MPj042764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참고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7224" cy="4525963"/>
          </a:xfrm>
        </p:spPr>
        <p:txBody>
          <a:bodyPr/>
          <a:lstStyle/>
          <a:p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안산교수학습개발센타</a:t>
            </a:r>
            <a:endParaRPr lang="en-US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hlinkClick r:id="rId2"/>
              </a:rPr>
              <a:t>http://acctl.hanyang.ac.kr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45</a:t>
            </a:r>
            <a:r>
              <a:rPr altLang="en-US" smtClean="0">
                <a:latin typeface="HY헤드라인M" pitchFamily="18" charset="-127"/>
                <a:ea typeface="HY헤드라인M" pitchFamily="18" charset="-127"/>
              </a:rPr>
              <a:t>회 런투유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]  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5/28 (</a:t>
            </a:r>
            <a:r>
              <a:rPr altLang="en-US" sz="180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) PM 2 - 4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altLang="en-US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마음을 훔치는 프리젠테이션</a:t>
            </a:r>
            <a:endParaRPr lang="en-US" altLang="en-US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8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altLang="en-US" sz="180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en-US" sz="18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PPT</a:t>
            </a:r>
            <a:r>
              <a:rPr altLang="en-US" sz="180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altLang="en-US" sz="180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사용</a:t>
            </a:r>
            <a:r>
              <a:rPr lang="en-US" altLang="en-US" sz="18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altLang="en-US" sz="180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altLang="en-US" sz="180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프리젠테이션 제작과 발표</a:t>
            </a:r>
            <a:endParaRPr lang="ko-KR" altLang="en-US" sz="18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내용 개체 틀 5" descr="사진080513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21162" y="1285860"/>
            <a:ext cx="5480060" cy="4110045"/>
          </a:xfrm>
          <a:ln>
            <a:noFill/>
          </a:ln>
          <a:effectLst>
            <a:outerShdw blurRad="76200" dist="76200" dir="2700000" algn="tl" rotWithShape="0">
              <a:schemeClr val="accent4">
                <a:lumMod val="50000"/>
                <a:alpha val="37000"/>
              </a:scheme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241</Words>
  <PresentationFormat>화면 슬라이드 쇼(4:3)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IntroducingPowerPoint2007</vt:lpstr>
      <vt:lpstr>그림</vt:lpstr>
      <vt:lpstr>의사소통과 발표</vt:lpstr>
      <vt:lpstr>조별활동 :  유치원 아이에게  이해하기 어려운 알고리즘 설명하기 </vt:lpstr>
      <vt:lpstr>의사소통 장애 요인</vt:lpstr>
      <vt:lpstr>의사소통에서의 메시지 왜곡</vt:lpstr>
      <vt:lpstr>탁월한 발표자가 되는 요령</vt:lpstr>
      <vt:lpstr>청중이 경청하게 만드는 요소</vt:lpstr>
      <vt:lpstr>발표 훈련 : 30초 메시지 준비요령</vt:lpstr>
      <vt:lpstr>참고</vt:lpstr>
      <vt:lpstr>슬라이드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2008-03-06T19:05:40Z</dcterms:created>
  <dcterms:modified xsi:type="dcterms:W3CDTF">2008-05-19T23:34:16Z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1042</vt:i4>
  </property>
  <property fmtid="{D5CDD505-2E9C-101B-9397-08002B2CF9AE}" pid="3" name="_Version">
    <vt:lpwstr>12.0.4518</vt:lpwstr>
  </property>
</Properties>
</file>